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etapredmetnie%20rezultati.ppt" TargetMode="External"/><Relationship Id="rId1" Type="http://schemas.openxmlformats.org/officeDocument/2006/relationships/hyperlink" Target="Lichnostnie%20rezultati.ppt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etapredmetnie%20rezultati.ppt" TargetMode="External"/><Relationship Id="rId1" Type="http://schemas.openxmlformats.org/officeDocument/2006/relationships/hyperlink" Target="Lichnostnie%20rezultati.pp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9AD3A-7D97-4AEB-9665-C4D1BE87BD9B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553FD9A-AEC3-4DF3-8E28-CDBB42CCA61C}">
      <dgm:prSet phldrT="[Текст]" custT="1"/>
      <dgm:spPr>
        <a:xfrm>
          <a:off x="0" y="9"/>
          <a:ext cx="1868035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b="1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1" action="ppaction://hlinkpres?slideindex=1&amp;slidetitle="/>
            </a:rPr>
            <a:t>Личностные результаты</a:t>
          </a:r>
          <a:endParaRPr lang="ru-RU" sz="2000" b="1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F5B6734E-11B9-466A-A3CF-F52F00133B21}" type="parTrans" cxnId="{AD764F4F-C2F7-4049-9B84-D0A39D0578CF}">
      <dgm:prSet/>
      <dgm:spPr/>
      <dgm:t>
        <a:bodyPr/>
        <a:lstStyle/>
        <a:p>
          <a:endParaRPr lang="ru-RU"/>
        </a:p>
      </dgm:t>
    </dgm:pt>
    <dgm:pt modelId="{4089F554-F9E4-475F-8D7D-F41AAC121E48}" type="sibTrans" cxnId="{AD764F4F-C2F7-4049-9B84-D0A39D0578CF}">
      <dgm:prSet/>
      <dgm:spPr/>
      <dgm:t>
        <a:bodyPr/>
        <a:lstStyle/>
        <a:p>
          <a:endParaRPr lang="ru-RU"/>
        </a:p>
      </dgm:t>
    </dgm:pt>
    <dgm:pt modelId="{B5BEDE10-BCF0-434E-BE12-C3F4134F315F}">
      <dgm:prSet phldrT="[Текст]" custT="1"/>
      <dgm:spPr>
        <a:xfrm>
          <a:off x="21" y="2057391"/>
          <a:ext cx="1897029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2" action="ppaction://hlinkpres?slideindex=1&amp;slidetitle="/>
            </a:rPr>
            <a:t>Мета-предметные</a:t>
          </a:r>
          <a:r>
            <a:rPr lang="ru-RU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2" action="ppaction://hlinkpres?slideindex=1&amp;slidetitle="/>
            </a:rPr>
            <a:t> результаты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05D9D9F0-FC3E-4DBD-B218-C938C78A587D}" type="parTrans" cxnId="{1B6C687A-8459-4377-8CBE-9B32C871AC8F}">
      <dgm:prSet/>
      <dgm:spPr/>
      <dgm:t>
        <a:bodyPr/>
        <a:lstStyle/>
        <a:p>
          <a:endParaRPr lang="ru-RU"/>
        </a:p>
      </dgm:t>
    </dgm:pt>
    <dgm:pt modelId="{C1FC0D2A-D27C-4F48-A125-34FABCDC6B1D}" type="sibTrans" cxnId="{1B6C687A-8459-4377-8CBE-9B32C871AC8F}">
      <dgm:prSet/>
      <dgm:spPr/>
      <dgm:t>
        <a:bodyPr/>
        <a:lstStyle/>
        <a:p>
          <a:endParaRPr lang="ru-RU"/>
        </a:p>
      </dgm:t>
    </dgm:pt>
    <dgm:pt modelId="{B045A2E8-6CB4-4593-9BD9-868C53FE225B}">
      <dgm:prSet phldrT="[Текст]" custT="1"/>
      <dgm:spPr>
        <a:xfrm rot="5400000">
          <a:off x="4240178" y="-430166"/>
          <a:ext cx="1908717" cy="6883858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универсальные учебные действия, обеспечивающие овладение ключевыми компетенциями, составляющими основу умения учиться, и </a:t>
          </a:r>
          <a:r>
            <a:rPr lang="ru-RU" sz="2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межпредметными</a:t>
          </a:r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 понятиями  (</a:t>
          </a:r>
          <a:r>
            <a:rPr lang="ru-RU" sz="22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из ФГОС </a:t>
          </a:r>
          <a:r>
            <a:rPr lang="ru-RU" sz="2200" i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нач</a:t>
          </a:r>
          <a:r>
            <a:rPr lang="ru-RU" sz="22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 школы)</a:t>
          </a:r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</a:t>
          </a:r>
          <a:endParaRPr lang="ru-RU" sz="2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E3F18AE4-D782-43B3-A7C7-06CB88279846}" type="parTrans" cxnId="{53CB540D-B931-4469-8B60-9DC84EBED569}">
      <dgm:prSet/>
      <dgm:spPr/>
      <dgm:t>
        <a:bodyPr/>
        <a:lstStyle/>
        <a:p>
          <a:endParaRPr lang="ru-RU"/>
        </a:p>
      </dgm:t>
    </dgm:pt>
    <dgm:pt modelId="{BABED8CC-7C23-4103-8429-54BDEB2E410C}" type="sibTrans" cxnId="{53CB540D-B931-4469-8B60-9DC84EBED569}">
      <dgm:prSet/>
      <dgm:spPr/>
      <dgm:t>
        <a:bodyPr/>
        <a:lstStyle/>
        <a:p>
          <a:endParaRPr lang="ru-RU"/>
        </a:p>
      </dgm:t>
    </dgm:pt>
    <dgm:pt modelId="{B5B209B1-458E-4A93-B68D-7C6495B63108}">
      <dgm:prSet phldrT="[Текст]" custT="1"/>
      <dgm:spPr>
        <a:xfrm>
          <a:off x="0" y="4037679"/>
          <a:ext cx="1933395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Предметные результаты</a:t>
          </a:r>
          <a:endParaRPr lang="ru-RU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C0284100-15B2-4924-B500-C71243D703F7}" type="parTrans" cxnId="{FCE44CE3-5C4F-4A1D-A7A4-8444FD05927F}">
      <dgm:prSet/>
      <dgm:spPr/>
      <dgm:t>
        <a:bodyPr/>
        <a:lstStyle/>
        <a:p>
          <a:endParaRPr lang="ru-RU"/>
        </a:p>
      </dgm:t>
    </dgm:pt>
    <dgm:pt modelId="{A2E4AFB5-89BC-4AA6-9D58-4824B9498A04}" type="sibTrans" cxnId="{FCE44CE3-5C4F-4A1D-A7A4-8444FD05927F}">
      <dgm:prSet/>
      <dgm:spPr/>
      <dgm:t>
        <a:bodyPr/>
        <a:lstStyle/>
        <a:p>
          <a:endParaRPr lang="ru-RU"/>
        </a:p>
      </dgm:t>
    </dgm:pt>
    <dgm:pt modelId="{AD1F9180-B1CB-473D-B9C4-8ACC5BB4C6F6}">
      <dgm:prSet phldrT="[Текст]" custT="1"/>
      <dgm:spPr>
        <a:xfrm rot="5400000">
          <a:off x="4272701" y="1623181"/>
          <a:ext cx="1871578" cy="6847383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Освоенный в ходе изучения учебного предмета </a:t>
          </a:r>
          <a:r>
            <a:rPr lang="ru-RU" sz="2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опыт специфической для данной предметной области  </a:t>
          </a:r>
          <a:r>
            <a:rPr lang="ru-RU" sz="2200" b="1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деятельности</a:t>
          </a:r>
          <a:r>
            <a:rPr lang="ru-RU" sz="2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 </a:t>
          </a:r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по получению нового знания, его преобразованию и применению + </a:t>
          </a:r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система основополагающих элементов научного знания</a:t>
          </a:r>
          <a:endParaRPr lang="ru-RU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253E3C80-6A1C-4375-AD68-107EBCE523EA}" type="parTrans" cxnId="{A6AABD33-D140-4E59-A5D1-AB034DE3758E}">
      <dgm:prSet/>
      <dgm:spPr/>
      <dgm:t>
        <a:bodyPr/>
        <a:lstStyle/>
        <a:p>
          <a:endParaRPr lang="ru-RU"/>
        </a:p>
      </dgm:t>
    </dgm:pt>
    <dgm:pt modelId="{4726614B-FD2F-4907-A11F-401E8F1C3C8D}" type="sibTrans" cxnId="{A6AABD33-D140-4E59-A5D1-AB034DE3758E}">
      <dgm:prSet/>
      <dgm:spPr/>
      <dgm:t>
        <a:bodyPr/>
        <a:lstStyle/>
        <a:p>
          <a:endParaRPr lang="ru-RU"/>
        </a:p>
      </dgm:t>
    </dgm:pt>
    <dgm:pt modelId="{B989B96F-BF48-435D-A6AB-775FAD0EAF81}">
      <dgm:prSet phldrT="[Текст]" custT="1"/>
      <dgm:spPr>
        <a:xfrm rot="5400000">
          <a:off x="4324235" y="-2460210"/>
          <a:ext cx="1834020" cy="6912865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ru-RU" sz="2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система ценностных ориентиров </a:t>
          </a:r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обучающихся; готовность к саморазвитию и личностному самоопределению; </a:t>
          </a:r>
          <a:r>
            <a:rPr lang="ru-RU" sz="2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мотивация к обучению и познанию</a:t>
          </a:r>
          <a:r>
            <a:rPr lang="ru-RU" sz="2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; социальные компетентности;  основы гражданской идентичности  (</a:t>
          </a:r>
          <a:r>
            <a:rPr lang="ru-RU" sz="22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из ФГОС </a:t>
          </a:r>
          <a:r>
            <a:rPr lang="ru-RU" sz="2200" i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нач</a:t>
          </a:r>
          <a:r>
            <a:rPr lang="ru-RU" sz="22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 школы)</a:t>
          </a:r>
          <a:endParaRPr lang="ru-RU" sz="22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gm:t>
    </dgm:pt>
    <dgm:pt modelId="{C582AE17-ABE2-4FC5-96BC-6A22AE10A82A}" type="sibTrans" cxnId="{1DAD9618-B855-46DB-9D46-FD5F38EED4F8}">
      <dgm:prSet/>
      <dgm:spPr/>
      <dgm:t>
        <a:bodyPr/>
        <a:lstStyle/>
        <a:p>
          <a:endParaRPr lang="ru-RU"/>
        </a:p>
      </dgm:t>
    </dgm:pt>
    <dgm:pt modelId="{B96C5EEE-3CA4-4521-A7E3-4BBBE847F566}" type="parTrans" cxnId="{1DAD9618-B855-46DB-9D46-FD5F38EED4F8}">
      <dgm:prSet/>
      <dgm:spPr/>
      <dgm:t>
        <a:bodyPr/>
        <a:lstStyle/>
        <a:p>
          <a:endParaRPr lang="ru-RU"/>
        </a:p>
      </dgm:t>
    </dgm:pt>
    <dgm:pt modelId="{21FB4631-2BC5-4972-B8F7-4C6480E52AAB}" type="pres">
      <dgm:prSet presAssocID="{41D9AD3A-7D97-4AEB-9665-C4D1BE87B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DB1EED-7F7B-42BC-8DDC-7DED1FBF4A1F}" type="pres">
      <dgm:prSet presAssocID="{C553FD9A-AEC3-4DF3-8E28-CDBB42CCA61C}" presName="linNode" presStyleCnt="0"/>
      <dgm:spPr/>
      <dgm:t>
        <a:bodyPr/>
        <a:lstStyle/>
        <a:p>
          <a:endParaRPr lang="ru-RU"/>
        </a:p>
      </dgm:t>
    </dgm:pt>
    <dgm:pt modelId="{18193170-57F3-4149-8D72-6D122B4BD4EC}" type="pres">
      <dgm:prSet presAssocID="{C553FD9A-AEC3-4DF3-8E28-CDBB42CCA61C}" presName="parentText" presStyleLbl="node1" presStyleIdx="0" presStyleCnt="3" custScaleX="67078" custLinFactNeighborX="-1080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9D853-E8A1-41CF-BB37-C8E41D5215AA}" type="pres">
      <dgm:prSet presAssocID="{C553FD9A-AEC3-4DF3-8E28-CDBB42CCA61C}" presName="descendantText" presStyleLbl="alignAccFollowNode1" presStyleIdx="0" presStyleCnt="3" custScaleX="139629" custScaleY="118173" custLinFactNeighborX="-3009" custLinFactNeighborY="1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C1C2E-4EAA-470C-9CB4-3838B2416DAF}" type="pres">
      <dgm:prSet presAssocID="{4089F554-F9E4-475F-8D7D-F41AAC121E48}" presName="sp" presStyleCnt="0"/>
      <dgm:spPr/>
      <dgm:t>
        <a:bodyPr/>
        <a:lstStyle/>
        <a:p>
          <a:endParaRPr lang="ru-RU"/>
        </a:p>
      </dgm:t>
    </dgm:pt>
    <dgm:pt modelId="{2EAB7B79-1E65-4C61-9875-3A3A883A70A2}" type="pres">
      <dgm:prSet presAssocID="{B5BEDE10-BCF0-434E-BE12-C3F4134F315F}" presName="linNode" presStyleCnt="0"/>
      <dgm:spPr/>
      <dgm:t>
        <a:bodyPr/>
        <a:lstStyle/>
        <a:p>
          <a:endParaRPr lang="ru-RU"/>
        </a:p>
      </dgm:t>
    </dgm:pt>
    <dgm:pt modelId="{4DC65A75-76D5-45C3-B418-14A4B20414A2}" type="pres">
      <dgm:prSet presAssocID="{B5BEDE10-BCF0-434E-BE12-C3F4134F315F}" presName="parentText" presStyleLbl="node1" presStyleIdx="1" presStyleCnt="3" custScaleX="67078" custLinFactNeighborX="-11" custLinFactNeighborY="9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89E6B-DED8-45FE-8E25-C42237810049}" type="pres">
      <dgm:prSet presAssocID="{B5BEDE10-BCF0-434E-BE12-C3F4134F315F}" presName="descendantText" presStyleLbl="alignAccFollowNode1" presStyleIdx="1" presStyleCnt="3" custScaleX="136918" custScaleY="122986" custLinFactNeighborX="-5127" custLinFactNeighborY="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EEB98-5D2F-4E60-A840-D7422CCEC115}" type="pres">
      <dgm:prSet presAssocID="{C1FC0D2A-D27C-4F48-A125-34FABCDC6B1D}" presName="sp" presStyleCnt="0"/>
      <dgm:spPr/>
      <dgm:t>
        <a:bodyPr/>
        <a:lstStyle/>
        <a:p>
          <a:endParaRPr lang="ru-RU"/>
        </a:p>
      </dgm:t>
    </dgm:pt>
    <dgm:pt modelId="{132EB0EC-3C3E-42D6-B81C-D85B532277F4}" type="pres">
      <dgm:prSet presAssocID="{B5B209B1-458E-4A93-B68D-7C6495B63108}" presName="linNode" presStyleCnt="0"/>
      <dgm:spPr/>
      <dgm:t>
        <a:bodyPr/>
        <a:lstStyle/>
        <a:p>
          <a:endParaRPr lang="ru-RU"/>
        </a:p>
      </dgm:t>
    </dgm:pt>
    <dgm:pt modelId="{C0105C91-B818-4972-A6AC-2F20D4124453}" type="pres">
      <dgm:prSet presAssocID="{B5B209B1-458E-4A93-B68D-7C6495B63108}" presName="parentText" presStyleLbl="node1" presStyleIdx="2" presStyleCnt="3" custScaleX="61940" custLinFactNeighborX="-9259" custLinFactNeighborY="-20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DB710-A458-4FE1-B77B-291F622D4FFA}" type="pres">
      <dgm:prSet presAssocID="{B5B209B1-458E-4A93-B68D-7C6495B63108}" presName="descendantText" presStyleLbl="alignAccFollowNode1" presStyleIdx="2" presStyleCnt="3" custScaleX="123395" custScaleY="120593" custLinFactNeighborX="-4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1B1F9-9303-4FF4-8E84-0D4F5592D576}" type="presOf" srcId="{41D9AD3A-7D97-4AEB-9665-C4D1BE87BD9B}" destId="{21FB4631-2BC5-4972-B8F7-4C6480E52AAB}" srcOrd="0" destOrd="0" presId="urn:microsoft.com/office/officeart/2005/8/layout/vList5"/>
    <dgm:cxn modelId="{5ACAFBCF-BB74-472D-9EFC-56201F79DD58}" type="presOf" srcId="{B989B96F-BF48-435D-A6AB-775FAD0EAF81}" destId="{5E69D853-E8A1-41CF-BB37-C8E41D5215AA}" srcOrd="0" destOrd="0" presId="urn:microsoft.com/office/officeart/2005/8/layout/vList5"/>
    <dgm:cxn modelId="{6CF9FE3E-B507-4719-944C-8DE5FD652805}" type="presOf" srcId="{B5B209B1-458E-4A93-B68D-7C6495B63108}" destId="{C0105C91-B818-4972-A6AC-2F20D4124453}" srcOrd="0" destOrd="0" presId="urn:microsoft.com/office/officeart/2005/8/layout/vList5"/>
    <dgm:cxn modelId="{85508CD6-79AB-4AFC-88FA-AF8773E37AD4}" type="presOf" srcId="{C553FD9A-AEC3-4DF3-8E28-CDBB42CCA61C}" destId="{18193170-57F3-4149-8D72-6D122B4BD4EC}" srcOrd="0" destOrd="0" presId="urn:microsoft.com/office/officeart/2005/8/layout/vList5"/>
    <dgm:cxn modelId="{4684E82A-91B3-4A9C-AF2F-294F17DE5CED}" type="presOf" srcId="{AD1F9180-B1CB-473D-B9C4-8ACC5BB4C6F6}" destId="{FA6DB710-A458-4FE1-B77B-291F622D4FFA}" srcOrd="0" destOrd="0" presId="urn:microsoft.com/office/officeart/2005/8/layout/vList5"/>
    <dgm:cxn modelId="{1B6C687A-8459-4377-8CBE-9B32C871AC8F}" srcId="{41D9AD3A-7D97-4AEB-9665-C4D1BE87BD9B}" destId="{B5BEDE10-BCF0-434E-BE12-C3F4134F315F}" srcOrd="1" destOrd="0" parTransId="{05D9D9F0-FC3E-4DBD-B218-C938C78A587D}" sibTransId="{C1FC0D2A-D27C-4F48-A125-34FABCDC6B1D}"/>
    <dgm:cxn modelId="{E6FA2AD4-85BF-47AB-97C0-A3207A5D8BE6}" type="presOf" srcId="{B5BEDE10-BCF0-434E-BE12-C3F4134F315F}" destId="{4DC65A75-76D5-45C3-B418-14A4B20414A2}" srcOrd="0" destOrd="0" presId="urn:microsoft.com/office/officeart/2005/8/layout/vList5"/>
    <dgm:cxn modelId="{A6AABD33-D140-4E59-A5D1-AB034DE3758E}" srcId="{B5B209B1-458E-4A93-B68D-7C6495B63108}" destId="{AD1F9180-B1CB-473D-B9C4-8ACC5BB4C6F6}" srcOrd="0" destOrd="0" parTransId="{253E3C80-6A1C-4375-AD68-107EBCE523EA}" sibTransId="{4726614B-FD2F-4907-A11F-401E8F1C3C8D}"/>
    <dgm:cxn modelId="{1DAD9618-B855-46DB-9D46-FD5F38EED4F8}" srcId="{C553FD9A-AEC3-4DF3-8E28-CDBB42CCA61C}" destId="{B989B96F-BF48-435D-A6AB-775FAD0EAF81}" srcOrd="0" destOrd="0" parTransId="{B96C5EEE-3CA4-4521-A7E3-4BBBE847F566}" sibTransId="{C582AE17-ABE2-4FC5-96BC-6A22AE10A82A}"/>
    <dgm:cxn modelId="{53CB540D-B931-4469-8B60-9DC84EBED569}" srcId="{B5BEDE10-BCF0-434E-BE12-C3F4134F315F}" destId="{B045A2E8-6CB4-4593-9BD9-868C53FE225B}" srcOrd="0" destOrd="0" parTransId="{E3F18AE4-D782-43B3-A7C7-06CB88279846}" sibTransId="{BABED8CC-7C23-4103-8429-54BDEB2E410C}"/>
    <dgm:cxn modelId="{FCE44CE3-5C4F-4A1D-A7A4-8444FD05927F}" srcId="{41D9AD3A-7D97-4AEB-9665-C4D1BE87BD9B}" destId="{B5B209B1-458E-4A93-B68D-7C6495B63108}" srcOrd="2" destOrd="0" parTransId="{C0284100-15B2-4924-B500-C71243D703F7}" sibTransId="{A2E4AFB5-89BC-4AA6-9D58-4824B9498A04}"/>
    <dgm:cxn modelId="{6D7B0566-328F-4350-9A1A-5EC13B16B9D3}" type="presOf" srcId="{B045A2E8-6CB4-4593-9BD9-868C53FE225B}" destId="{83589E6B-DED8-45FE-8E25-C42237810049}" srcOrd="0" destOrd="0" presId="urn:microsoft.com/office/officeart/2005/8/layout/vList5"/>
    <dgm:cxn modelId="{AD764F4F-C2F7-4049-9B84-D0A39D0578CF}" srcId="{41D9AD3A-7D97-4AEB-9665-C4D1BE87BD9B}" destId="{C553FD9A-AEC3-4DF3-8E28-CDBB42CCA61C}" srcOrd="0" destOrd="0" parTransId="{F5B6734E-11B9-466A-A3CF-F52F00133B21}" sibTransId="{4089F554-F9E4-475F-8D7D-F41AAC121E48}"/>
    <dgm:cxn modelId="{786037AB-E859-477E-B969-AE999ABE8A73}" type="presParOf" srcId="{21FB4631-2BC5-4972-B8F7-4C6480E52AAB}" destId="{74DB1EED-7F7B-42BC-8DDC-7DED1FBF4A1F}" srcOrd="0" destOrd="0" presId="urn:microsoft.com/office/officeart/2005/8/layout/vList5"/>
    <dgm:cxn modelId="{A998C8BF-E6C6-4413-A086-EF7D6A1602A4}" type="presParOf" srcId="{74DB1EED-7F7B-42BC-8DDC-7DED1FBF4A1F}" destId="{18193170-57F3-4149-8D72-6D122B4BD4EC}" srcOrd="0" destOrd="0" presId="urn:microsoft.com/office/officeart/2005/8/layout/vList5"/>
    <dgm:cxn modelId="{961CD704-0B5A-4834-B304-33045D3FF4F8}" type="presParOf" srcId="{74DB1EED-7F7B-42BC-8DDC-7DED1FBF4A1F}" destId="{5E69D853-E8A1-41CF-BB37-C8E41D5215AA}" srcOrd="1" destOrd="0" presId="urn:microsoft.com/office/officeart/2005/8/layout/vList5"/>
    <dgm:cxn modelId="{03520EC4-7B38-4EE2-873A-C9CFB0E10B0B}" type="presParOf" srcId="{21FB4631-2BC5-4972-B8F7-4C6480E52AAB}" destId="{C5EC1C2E-4EAA-470C-9CB4-3838B2416DAF}" srcOrd="1" destOrd="0" presId="urn:microsoft.com/office/officeart/2005/8/layout/vList5"/>
    <dgm:cxn modelId="{930D84EA-FEC3-4DD5-993C-292290B4FE00}" type="presParOf" srcId="{21FB4631-2BC5-4972-B8F7-4C6480E52AAB}" destId="{2EAB7B79-1E65-4C61-9875-3A3A883A70A2}" srcOrd="2" destOrd="0" presId="urn:microsoft.com/office/officeart/2005/8/layout/vList5"/>
    <dgm:cxn modelId="{6C031E11-3681-43C2-9CF7-4B7D7948A96B}" type="presParOf" srcId="{2EAB7B79-1E65-4C61-9875-3A3A883A70A2}" destId="{4DC65A75-76D5-45C3-B418-14A4B20414A2}" srcOrd="0" destOrd="0" presId="urn:microsoft.com/office/officeart/2005/8/layout/vList5"/>
    <dgm:cxn modelId="{8F176927-0CF9-43B0-B2A8-D735A3897FC3}" type="presParOf" srcId="{2EAB7B79-1E65-4C61-9875-3A3A883A70A2}" destId="{83589E6B-DED8-45FE-8E25-C42237810049}" srcOrd="1" destOrd="0" presId="urn:microsoft.com/office/officeart/2005/8/layout/vList5"/>
    <dgm:cxn modelId="{C2481022-4617-49C1-88C8-7B1B08324753}" type="presParOf" srcId="{21FB4631-2BC5-4972-B8F7-4C6480E52AAB}" destId="{1BEEEB98-5D2F-4E60-A840-D7422CCEC115}" srcOrd="3" destOrd="0" presId="urn:microsoft.com/office/officeart/2005/8/layout/vList5"/>
    <dgm:cxn modelId="{2D20E6E0-1987-4452-8C3D-30288634D402}" type="presParOf" srcId="{21FB4631-2BC5-4972-B8F7-4C6480E52AAB}" destId="{132EB0EC-3C3E-42D6-B81C-D85B532277F4}" srcOrd="4" destOrd="0" presId="urn:microsoft.com/office/officeart/2005/8/layout/vList5"/>
    <dgm:cxn modelId="{953351C0-D1CF-401E-AD08-2CF312F768EB}" type="presParOf" srcId="{132EB0EC-3C3E-42D6-B81C-D85B532277F4}" destId="{C0105C91-B818-4972-A6AC-2F20D4124453}" srcOrd="0" destOrd="0" presId="urn:microsoft.com/office/officeart/2005/8/layout/vList5"/>
    <dgm:cxn modelId="{103C39E5-B656-40BD-9D63-D56D49D0BE43}" type="presParOf" srcId="{132EB0EC-3C3E-42D6-B81C-D85B532277F4}" destId="{FA6DB710-A458-4FE1-B77B-291F622D4F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9D853-E8A1-41CF-BB37-C8E41D5215AA}">
      <dsp:nvSpPr>
        <dsp:cNvPr id="0" name=""/>
        <dsp:cNvSpPr/>
      </dsp:nvSpPr>
      <dsp:spPr>
        <a:xfrm rot="5400000">
          <a:off x="4324235" y="-2460210"/>
          <a:ext cx="1834020" cy="6912865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система ценностных ориентиров </a:t>
          </a: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обучающихся; готовность к саморазвитию и личностному самоопределению; </a:t>
          </a:r>
          <a:r>
            <a:rPr lang="ru-RU" sz="2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мотивация к обучению и познанию</a:t>
          </a: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; социальные компетентности;  основы гражданской идентичности  (</a:t>
          </a:r>
          <a:r>
            <a:rPr lang="ru-RU" sz="22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из ФГОС </a:t>
          </a:r>
          <a:r>
            <a:rPr lang="ru-RU" sz="2200" i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нач</a:t>
          </a:r>
          <a:r>
            <a:rPr lang="ru-RU" sz="22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 школы)</a:t>
          </a:r>
          <a:endParaRPr lang="ru-RU" sz="22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 rot="-5400000">
        <a:off x="1784813" y="168741"/>
        <a:ext cx="6823336" cy="1654962"/>
      </dsp:txXfrm>
    </dsp:sp>
    <dsp:sp modelId="{18193170-57F3-4149-8D72-6D122B4BD4EC}">
      <dsp:nvSpPr>
        <dsp:cNvPr id="0" name=""/>
        <dsp:cNvSpPr/>
      </dsp:nvSpPr>
      <dsp:spPr>
        <a:xfrm>
          <a:off x="0" y="9"/>
          <a:ext cx="1868035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1" action="ppaction://hlinkpres?slideindex=1&amp;slidetitle="/>
            </a:rPr>
            <a:t>Личностные результаты</a:t>
          </a:r>
          <a:endParaRPr lang="ru-RU" sz="2000" b="1" kern="12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>
        <a:off x="91190" y="91199"/>
        <a:ext cx="1685655" cy="1757594"/>
      </dsp:txXfrm>
    </dsp:sp>
    <dsp:sp modelId="{83589E6B-DED8-45FE-8E25-C42237810049}">
      <dsp:nvSpPr>
        <dsp:cNvPr id="0" name=""/>
        <dsp:cNvSpPr/>
      </dsp:nvSpPr>
      <dsp:spPr>
        <a:xfrm rot="5400000">
          <a:off x="4240178" y="-430166"/>
          <a:ext cx="1908717" cy="6883858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универсальные учебные действия, обеспечивающие овладение ключевыми компетенциями, составляющими основу умения учиться, и </a:t>
          </a:r>
          <a:r>
            <a:rPr lang="ru-RU" sz="2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межпредметными</a:t>
          </a: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 понятиями  (</a:t>
          </a:r>
          <a:r>
            <a:rPr lang="ru-RU" sz="22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из ФГОС </a:t>
          </a:r>
          <a:r>
            <a:rPr lang="ru-RU" sz="2200" i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нач</a:t>
          </a:r>
          <a:r>
            <a:rPr lang="ru-RU" sz="22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 школы)</a:t>
          </a: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.</a:t>
          </a:r>
          <a:endParaRPr lang="ru-RU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 rot="-5400000">
        <a:off x="1752608" y="2150580"/>
        <a:ext cx="6790682" cy="1722365"/>
      </dsp:txXfrm>
    </dsp:sp>
    <dsp:sp modelId="{4DC65A75-76D5-45C3-B418-14A4B20414A2}">
      <dsp:nvSpPr>
        <dsp:cNvPr id="0" name=""/>
        <dsp:cNvSpPr/>
      </dsp:nvSpPr>
      <dsp:spPr>
        <a:xfrm>
          <a:off x="21" y="2057391"/>
          <a:ext cx="1897029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2" action="ppaction://hlinkpres?slideindex=1&amp;slidetitle="/>
            </a:rPr>
            <a:t>Мета-предметные</a:t>
          </a:r>
          <a:r>
            <a:rPr lang="ru-RU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  <a:hlinkClick xmlns:r="http://schemas.openxmlformats.org/officeDocument/2006/relationships" r:id="rId2" action="ppaction://hlinkpres?slideindex=1&amp;slidetitle="/>
            </a:rPr>
            <a:t> результаты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>
        <a:off x="92626" y="2149996"/>
        <a:ext cx="1711819" cy="1754764"/>
      </dsp:txXfrm>
    </dsp:sp>
    <dsp:sp modelId="{FA6DB710-A458-4FE1-B77B-291F622D4FFA}">
      <dsp:nvSpPr>
        <dsp:cNvPr id="0" name=""/>
        <dsp:cNvSpPr/>
      </dsp:nvSpPr>
      <dsp:spPr>
        <a:xfrm rot="5400000">
          <a:off x="4272701" y="1623181"/>
          <a:ext cx="1871578" cy="6847383"/>
        </a:xfrm>
        <a:prstGeom prst="round2SameRect">
          <a:avLst/>
        </a:prstGeom>
        <a:solidFill>
          <a:srgbClr val="3891A7">
            <a:lumMod val="20000"/>
            <a:lumOff val="80000"/>
            <a:alpha val="90000"/>
          </a:srgbClr>
        </a:solidFill>
        <a:ln w="25400" cap="flat" cmpd="sng" algn="ctr">
          <a:solidFill>
            <a:srgbClr val="3891A7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Освоенный в ходе изучения учебного предмета </a:t>
          </a:r>
          <a:r>
            <a:rPr lang="ru-RU" sz="2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опыт специфической для данной предметной области  </a:t>
          </a:r>
          <a:r>
            <a:rPr lang="ru-RU" sz="2200" b="1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деятельности</a:t>
          </a:r>
          <a:r>
            <a:rPr lang="ru-RU" sz="2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 </a:t>
          </a:r>
          <a:r>
            <a:rPr lang="ru-RU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по получению нового знания, его преобразованию и применению + </a:t>
          </a:r>
          <a:r>
            <a:rPr lang="ru-RU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система основополагающих элементов научного знания</a:t>
          </a:r>
          <a:endParaRPr lang="ru-RU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 rot="-5400000">
        <a:off x="1784799" y="4202447"/>
        <a:ext cx="6756020" cy="1688852"/>
      </dsp:txXfrm>
    </dsp:sp>
    <dsp:sp modelId="{C0105C91-B818-4972-A6AC-2F20D4124453}">
      <dsp:nvSpPr>
        <dsp:cNvPr id="0" name=""/>
        <dsp:cNvSpPr/>
      </dsp:nvSpPr>
      <dsp:spPr>
        <a:xfrm>
          <a:off x="0" y="4037679"/>
          <a:ext cx="1933395" cy="1939974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rbel"/>
              <a:ea typeface="+mn-ea"/>
              <a:cs typeface="+mn-cs"/>
            </a:rPr>
            <a:t>Предметные результаты</a:t>
          </a:r>
          <a:endParaRPr lang="ru-RU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/>
            <a:ea typeface="+mn-ea"/>
            <a:cs typeface="+mn-cs"/>
          </a:endParaRPr>
        </a:p>
      </dsp:txBody>
      <dsp:txXfrm>
        <a:off x="94381" y="4132060"/>
        <a:ext cx="1744633" cy="175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2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5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7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1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3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5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9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0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698A-E23C-4D3C-811C-BA4CB5C818A9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383B-159E-419F-9642-CB6121D0F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2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1295400" y="4953000"/>
            <a:ext cx="7562850" cy="1600200"/>
          </a:xfrm>
          <a:prstGeom prst="rect">
            <a:avLst/>
          </a:prstGeom>
          <a:noFill/>
          <a:ln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Достижению планируемых результатов подчинено проектирование всего образовательного процесса (в т.ч. – требования к условиям реализации и структуре ООП)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52400"/>
            <a:ext cx="7924800" cy="9144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964305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Стандарт как совокупность трех групп требований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77000" y="1143000"/>
            <a:ext cx="2514600" cy="3505200"/>
          </a:xfrm>
          <a:prstGeom prst="rect">
            <a:avLst/>
          </a:prstGeom>
          <a:solidFill>
            <a:srgbClr val="4F271C">
              <a:lumMod val="60000"/>
              <a:lumOff val="40000"/>
            </a:srgbClr>
          </a:solidFill>
          <a:ln w="25400" cap="flat" cmpd="sng" algn="ctr">
            <a:solidFill>
              <a:srgbClr val="4F271C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К структуре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основных образовательных программ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(в т.ч. - соотношение  и объем частей программы)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= организация образовательного процесса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1143000"/>
            <a:ext cx="2438400" cy="3505200"/>
          </a:xfrm>
          <a:prstGeom prst="rect">
            <a:avLst/>
          </a:prstGeom>
          <a:solidFill>
            <a:srgbClr val="4F271C">
              <a:lumMod val="60000"/>
              <a:lumOff val="40000"/>
            </a:srgbClr>
          </a:solidFill>
          <a:ln w="25400" cap="flat" cmpd="sng" algn="ctr">
            <a:solidFill>
              <a:srgbClr val="4F271C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К условиям реализации основных образовательных программ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кадровые, финансовые, материально-технические условия, информационное и учебно-методическое обеспечение) </a:t>
            </a:r>
            <a:endParaRPr kumimoji="0" lang="ru-RU" sz="1800" b="1" i="1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0" y="1143000"/>
            <a:ext cx="2743200" cy="3505200"/>
          </a:xfrm>
          <a:prstGeom prst="rect">
            <a:avLst/>
          </a:prstGeom>
          <a:solidFill>
            <a:srgbClr val="C32D2E">
              <a:lumMod val="75000"/>
            </a:srgbClr>
          </a:solidFill>
          <a:ln w="25400" cap="flat" cmpd="sng" algn="ctr">
            <a:solidFill>
              <a:srgbClr val="C32D2E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К результатам освоения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основных образовательных программ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(центральный, приоритетный компонент ФГОС!!!)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7506494" y="5218906"/>
            <a:ext cx="228600" cy="1588"/>
          </a:xfrm>
          <a:prstGeom prst="straightConnector1">
            <a:avLst/>
          </a:prstGeom>
          <a:noFill/>
          <a:ln w="1905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309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755576" y="404664"/>
            <a:ext cx="7639050" cy="3962400"/>
          </a:xfrm>
          <a:prstGeom prst="rect">
            <a:avLst/>
          </a:prstGeom>
          <a:solidFill>
            <a:srgbClr val="3891A7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17463" algn="just" defTabSz="914400" eaLnBrk="0" fontAlgn="auto" latinLnBrk="0" hangingPunc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</a:rPr>
              <a:t>Детализация требований к результатам образования осуществляется в подразделе «Планируемые результаты» основной образовательной программы, которая разрабатывается каждым ОУ 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</a:rPr>
              <a:t>самостоятельно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</a:rPr>
              <a:t> на основе  Примерной программы (входит в Целевой раздел ООП).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519464"/>
            <a:ext cx="7467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891A7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Примерная 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3891A7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основная образовательная программа носит </a:t>
            </a: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3891A7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рекомендательный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rgbClr val="3891A7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 характер, поэтому детализация требований ФГОС в виде планируемых результатах при разработке ООП в принципе может быть осуществлена по-разному </a:t>
            </a:r>
          </a:p>
        </p:txBody>
      </p:sp>
    </p:spTree>
    <p:extLst>
      <p:ext uri="{BB962C8B-B14F-4D97-AF65-F5344CB8AC3E}">
        <p14:creationId xmlns:p14="http://schemas.microsoft.com/office/powerpoint/2010/main" val="24672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683568" y="1295400"/>
            <a:ext cx="7639050" cy="35814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17463" algn="just" defTabSz="914400" eaLnBrk="0" fontAlgn="auto" latinLnBrk="0" hangingPunc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Планируемые результаты освоения ООП 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 система ведущих целевых установок и ожидаемых результатов освоения всех компонентов, составляющих содержательную основу образовательной программы.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528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837703" y="1314857"/>
            <a:ext cx="7639050" cy="51054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1) Обеспечивают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связь между требованиями Стандарта, образовательным процессом и системой оценки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результатов освоения основной образовательной программы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2) Выступают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основой для разработки </a:t>
            </a:r>
          </a:p>
          <a:p>
            <a:pPr marL="177800" marR="0" lvl="0" indent="27305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рограмм учебных предметов, курсов </a:t>
            </a:r>
            <a:r>
              <a:rPr kumimoji="0" lang="ru-RU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метапредметной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направленности, внеурочной деятельности,</a:t>
            </a:r>
          </a:p>
          <a:p>
            <a:pPr marL="177800" marR="0" lvl="0" indent="27305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учебно-методической литературы, </a:t>
            </a:r>
          </a:p>
          <a:p>
            <a:pPr marL="177800" marR="0" lvl="0" indent="27305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системы оценки. </a:t>
            </a: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1053603" y="294095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Функции планируемых результатов: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47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755700" y="1447800"/>
            <a:ext cx="7639050" cy="52578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Планируемые результаты должны: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уточнять и конкретизировать общее понимание личностных,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метапредметных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и предметных результатов ФГОС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 позиции организации их достижения в образовательном процессе и с позиции оценки их достижения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адекватно отражать требования Стандарта (полный охват всех требований ФГОС к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рез-там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освоения ООП +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операционализация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включающая полный набор действий, необходимых для достижения того или иного результата ФГОС)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передавать специфику образовательного процесса (с учетом особенностей ОУ и запросов обучающихся),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соответствовать возрастным возможностям обучающихся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9716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Общие требования к проектированию планируемых результатов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40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827708" y="1981200"/>
            <a:ext cx="7639050" cy="28194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1043608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Основные классы учебно-познавательных и учебно-практических задач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94891"/>
              </p:ext>
            </p:extLst>
          </p:nvPr>
        </p:nvGraphicFramePr>
        <p:xfrm>
          <a:off x="751508" y="1371600"/>
          <a:ext cx="7772400" cy="5241925"/>
        </p:xfrm>
        <a:graphic>
          <a:graphicData uri="http://schemas.openxmlformats.org/drawingml/2006/table">
            <a:tbl>
              <a:tblPr firstRow="1" bandRow="1"/>
              <a:tblGrid>
                <a:gridCol w="7772400"/>
              </a:tblGrid>
              <a:tr h="1844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800" u="sng" dirty="0" smtClean="0">
                          <a:solidFill>
                            <a:schemeClr val="bg1"/>
                          </a:solidFill>
                        </a:rPr>
                        <a:t>Учебно-познавательные задачи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marL="0" indent="273050">
                        <a:buFont typeface="Arial" pitchFamily="34" charset="0"/>
                        <a:buChar char="•"/>
                      </a:pPr>
                      <a:r>
                        <a:rPr kumimoji="0"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умений и навыков, способствующих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освоению систематических знаний</a:t>
                      </a:r>
                    </a:p>
                    <a:p>
                      <a:pPr marL="0" indent="273050">
                        <a:buFont typeface="Arial" pitchFamily="34" charset="0"/>
                        <a:buChar char="•"/>
                      </a:pPr>
                      <a:r>
                        <a:rPr kumimoji="0"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самостоятельного приобретения, переноса и интеграции знаний </a:t>
                      </a:r>
                    </a:p>
                    <a:p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lumMod val="75000"/>
                      </a:srgbClr>
                    </a:solidFill>
                  </a:tcPr>
                </a:tc>
              </a:tr>
              <a:tr h="1553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800" b="1" u="sng" dirty="0" smtClean="0">
                          <a:solidFill>
                            <a:schemeClr val="bg1"/>
                          </a:solidFill>
                        </a:rPr>
                        <a:t>Учебно-практические задачи:</a:t>
                      </a:r>
                    </a:p>
                    <a:p>
                      <a:pPr marL="0" indent="27305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разрешения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/проблемных ситуаций</a:t>
                      </a:r>
                    </a:p>
                    <a:p>
                      <a:pPr marL="0" indent="27305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сотрудничества</a:t>
                      </a:r>
                    </a:p>
                    <a:p>
                      <a:pPr marL="0" indent="273050"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коммуникации</a:t>
                      </a:r>
                    </a:p>
                    <a:p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lumMod val="75000"/>
                      </a:srgbClr>
                    </a:solidFill>
                  </a:tcPr>
                </a:tc>
              </a:tr>
              <a:tr h="1844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Учебно-практические + учебно-познавательные задачи</a:t>
                      </a:r>
                      <a:r>
                        <a:rPr kumimoji="0" lang="ru-RU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самоорганизации и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саморегуляции</a:t>
                      </a:r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навыка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рефлексии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ценностно-смысловых установок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формирование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обучающихся</a:t>
                      </a:r>
                      <a:endParaRPr kumimoji="0" lang="ru-RU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lumMod val="7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9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683568" y="1371600"/>
            <a:ext cx="769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000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(В соответствии с логикой ФГОС, является основой для построения системы оценивания; должен быть реализован в том числе </a:t>
            </a:r>
            <a:r>
              <a:rPr kumimoji="0" lang="ru-RU" sz="2400" b="0" i="1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при проектировании рабочих программ по предметам</a:t>
            </a: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)</a:t>
            </a: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000" b="0" i="1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000" b="0" i="1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912168" y="3124200"/>
            <a:ext cx="7543800" cy="27432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" marR="0" lvl="0" indent="449263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Arial" pitchFamily="34" charset="0"/>
              </a:rPr>
              <a:t>В основной образовательной программе к каждому разделу учебных программ по предметам и  междисциплинарных программ выделены 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Arial" pitchFamily="34" charset="0"/>
              </a:rPr>
              <a:t>два уровня планируемых  результатов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Arial" pitchFamily="34" charset="0"/>
              </a:rPr>
              <a:t> : </a:t>
            </a:r>
          </a:p>
          <a:p>
            <a:pPr marL="273050" marR="0" lvl="0" indent="80963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/>
              <a:buChar char="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</a:rPr>
              <a:t>«Выпускник научится»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rbel"/>
            </a:endParaRPr>
          </a:p>
          <a:p>
            <a:pPr marL="273050" marR="0" lvl="0" indent="80963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/>
              <a:buChar char=""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</a:rPr>
              <a:t>«Выпускник может научиться»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4800"/>
            <a:ext cx="7924800" cy="8382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Уровневый подход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представлению планируемых результатов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88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751384" y="1295400"/>
            <a:ext cx="7639050" cy="52578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На основе итоговых планируемых результатов, разработанных на федеральном уровне,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образовательное учреждение самостоятельно разрабатывает: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1)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 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систему </a:t>
            </a: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тематических планируемых результатов освоения учебных программ 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(в т.ч. – по курсам, вводимым самим ОУ)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2) программу </a:t>
            </a: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формирования планируемых результатов освоения междисциплинарных программ.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(оба документа включаются  в Основную образовательную программу в виде приложения)</a:t>
            </a: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827584" y="228600"/>
            <a:ext cx="749935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Компетенция образовательного учреждения  при проектировании планируемых результатов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76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762000" y="1295400"/>
            <a:ext cx="7867650" cy="54102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  <a:ln w="9525">
            <a:noFill/>
            <a:miter lim="800000"/>
            <a:headEnd/>
            <a:tailEnd/>
          </a:ln>
        </p:spPr>
        <p:txBody>
          <a:bodyPr lIns="252000" rIns="288000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Разработка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Программы формирования планируемых результатов освоения междисциплинарных программ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предполагает адаптацию итоговых планируемых результатов освоения междисциплинарных программ применительно к: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1) 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этапам образовательного процесса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выделенным образовательным учреждением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(например, на конец 6 и 9 классов, или на конец 6, 8 и 9 классов, или ежегодно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2) возможностям различных видов образовательной деятельности и каждого педагога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 отражением вклада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 формирование этой группы планируемых результатов: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отдельных учебных предметов (включая факультативы и предметы, вводимые школой); внеурочной деятельности; системы воспитательной работы; системы психолого-педагогической поддержки; системы дополнительного образования.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 </a:t>
            </a: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1066800" y="152400"/>
            <a:ext cx="749935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Компетенция образовательного учреждения  при проектировании планируемых результатов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37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52400" y="838200"/>
          <a:ext cx="878205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38200" y="152400"/>
            <a:ext cx="7791450" cy="609600"/>
          </a:xfrm>
          <a:prstGeom prst="rect">
            <a:avLst/>
          </a:prstGeom>
          <a:solidFill>
            <a:srgbClr val="FEB80A">
              <a:lumMod val="20000"/>
              <a:lumOff val="80000"/>
            </a:srgbClr>
          </a:solidFill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Новое понимание результатов образования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91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66800" y="0"/>
            <a:ext cx="7848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Требования  ФГОС ООО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личностным результатам освоения ООП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066800" y="1066800"/>
            <a:ext cx="78676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1)  воспитание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российской гражданской идентичности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: патриотизма, уважения к Отечеству, прошлому и настоящему многонационального народа России; </a:t>
            </a:r>
          </a:p>
          <a:p>
            <a:pPr marL="365125" marR="0" lvl="0" indent="-95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</a:t>
            </a:r>
          </a:p>
          <a:p>
            <a:pPr marL="365125" marR="0" lvl="0" indent="-95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усвоение гуманистических, демократических и традиционных ценностей многонационального российского общества; </a:t>
            </a:r>
          </a:p>
          <a:p>
            <a:pPr marL="365125" marR="0" lvl="0" indent="-95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воспитание чувства ответственности и долга перед Родиной;</a:t>
            </a: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8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66800" y="0"/>
            <a:ext cx="7848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Требования  ФГОС ООО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личностным результатам освоения ООП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066800" y="1066800"/>
            <a:ext cx="78676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7) формирование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коммуникативной компетентности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в общении и 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деятельности;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 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8) формирование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ценности  здорового и безопасного образа жизни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;</a:t>
            </a:r>
          </a:p>
          <a:p>
            <a:pPr marL="365125" marR="0" lvl="0" indent="-95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усвоение правил индивидуального и коллективного безопасного поведения в чрезвычайных ситуациях, угрожающих жизни и здоровью людей, правил поведения на транспорте и на дорогах;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8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66800" y="0"/>
            <a:ext cx="7848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Требования  ФГОС ООО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метапредметным результатам освоения ООП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066800" y="1676400"/>
            <a:ext cx="78676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1)  умение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самостоятельно определять цели своего обучения, ставить и формулировать для себя новые задачи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в учёбе и познавательной деятельности, развивать мотивы и интересы своей познавательной деятельности; 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2) умение самостоятельно планировать пути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</a:p>
        </p:txBody>
      </p:sp>
    </p:spTree>
    <p:extLst>
      <p:ext uri="{BB962C8B-B14F-4D97-AF65-F5344CB8AC3E}">
        <p14:creationId xmlns:p14="http://schemas.microsoft.com/office/powerpoint/2010/main" val="8060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52600"/>
            <a:ext cx="2057400" cy="1631950"/>
          </a:xfrm>
          <a:prstGeom prst="rect">
            <a:avLst/>
          </a:prstGeom>
          <a:solidFill>
            <a:srgbClr val="C32D2E">
              <a:lumMod val="75000"/>
            </a:srgbClr>
          </a:solidFill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Предметные результаты освоения ООП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276600" y="2209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1676400"/>
            <a:ext cx="2057400" cy="1846659"/>
          </a:xfrm>
          <a:prstGeom prst="rect">
            <a:avLst/>
          </a:prstGeom>
          <a:gradFill rotWithShape="1">
            <a:gsLst>
              <a:gs pos="0">
                <a:srgbClr val="C32D2E">
                  <a:tint val="35000"/>
                  <a:satMod val="253000"/>
                </a:srgbClr>
              </a:gs>
              <a:gs pos="50000">
                <a:srgbClr val="C32D2E">
                  <a:tint val="42000"/>
                  <a:satMod val="255000"/>
                </a:srgbClr>
              </a:gs>
              <a:gs pos="97000">
                <a:srgbClr val="C32D2E">
                  <a:tint val="53000"/>
                  <a:satMod val="260000"/>
                </a:srgbClr>
              </a:gs>
              <a:gs pos="100000">
                <a:srgbClr val="C32D2E">
                  <a:tint val="56000"/>
                  <a:satMod val="275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Система предметных знаний 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</a:t>
            </a:r>
            <a:r>
              <a:rPr kumimoji="0" lang="ru-RU" sz="1800" b="0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основополагаю-щих</a:t>
            </a:r>
            <a:r>
              <a:rPr kumimoji="0" lang="ru-RU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элементов научного знания)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828800"/>
            <a:ext cx="2057400" cy="1600438"/>
          </a:xfrm>
          <a:prstGeom prst="rect">
            <a:avLst/>
          </a:prstGeom>
          <a:gradFill rotWithShape="1">
            <a:gsLst>
              <a:gs pos="0">
                <a:srgbClr val="C32D2E">
                  <a:tint val="35000"/>
                  <a:satMod val="253000"/>
                </a:srgbClr>
              </a:gs>
              <a:gs pos="50000">
                <a:srgbClr val="C32D2E">
                  <a:tint val="42000"/>
                  <a:satMod val="255000"/>
                </a:srgbClr>
              </a:gs>
              <a:gs pos="97000">
                <a:srgbClr val="C32D2E">
                  <a:tint val="53000"/>
                  <a:satMod val="260000"/>
                </a:srgbClr>
              </a:gs>
              <a:gs pos="100000">
                <a:srgbClr val="C32D2E">
                  <a:tint val="56000"/>
                  <a:satMod val="275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Система предметных действий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5867400" y="23622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581400"/>
            <a:ext cx="3048000" cy="277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Опорные знания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(принципиально необходимы для текущего и 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последую-щего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успешного обучения):</a:t>
            </a:r>
          </a:p>
          <a:p>
            <a:pPr marL="444500" marR="0" lvl="0" indent="-179388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понятийный аппарат учебных предметов;</a:t>
            </a:r>
          </a:p>
          <a:p>
            <a:pPr marL="444500" marR="0" lvl="0" indent="-179388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ключевые теории, идеи, факты, методы</a:t>
            </a:r>
            <a:endParaRPr kumimoji="0" lang="ru-RU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Дополнительные знания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6248400" y="3429000"/>
            <a:ext cx="26670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ru-RU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(действия с</a:t>
            </a:r>
            <a:r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предметным </a:t>
            </a:r>
            <a:r>
              <a:rPr kumimoji="0" lang="ru-RU" sz="1600" b="0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учебным материалом</a:t>
            </a:r>
            <a:r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, направленные на применение знаний, их преобразование и получение нового знания.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В основе – УУД, но трансформированные с учетом особенностей предмета)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Структура предметных результатов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75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Новый подход к предметным результатам образования: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447800" y="1752600"/>
            <a:ext cx="7391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21600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Главный критерий успешности освоения учебных предметов - «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готовность к решению учебно-практических и учебно-познавательных задач   </a:t>
            </a:r>
            <a:r>
              <a:rPr kumimoji="0" lang="ru-RU" sz="24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(≠ «знания»)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на основе системы знаний и представлений …; обобщенных способов деятельности, умений в учебно-познавательной и практической деятельности; коммуникативных и информационных умений»</a:t>
            </a:r>
          </a:p>
        </p:txBody>
      </p:sp>
    </p:spTree>
    <p:extLst>
      <p:ext uri="{BB962C8B-B14F-4D97-AF65-F5344CB8AC3E}">
        <p14:creationId xmlns:p14="http://schemas.microsoft.com/office/powerpoint/2010/main" val="16884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66800" y="0"/>
            <a:ext cx="7848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Требования  ФГОС ООО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предметным результатам освоения ООП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 История России. Всеобщая история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990600" y="1371600"/>
            <a:ext cx="7924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5) развитие умений искать, анализировать, сопоставлять и оценивать содержащуюся в различных источниках информацию о событиях и явлениях прошлого и настоящего, способностей определять  и аргументировать  своё  отношение к ней;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 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6) воспитание уважения к историческому наследию народов России; восприятие традиций исторического диалога, сложившихся в  поликультурном, полиэтничном и многоконфессиональном Российском государстве.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08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66800" y="0"/>
            <a:ext cx="7848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  <a:extLst/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Требования  ФГОС ООО 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к предметным результатам освоения ООП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Обществознание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990600" y="1752600"/>
            <a:ext cx="7924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475A8D">
                    <a:lumMod val="75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5) освоение приемов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процессам;</a:t>
            </a: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475A8D">
                  <a:lumMod val="75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365125" marR="0" lvl="0" indent="-28257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475A8D">
                    <a:lumMod val="75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6) развитие социального кругозора и формирование познавательного интереса к изучению общественных дисциплин.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75A8D">
                  <a:lumMod val="75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8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714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Рита</dc:creator>
  <cp:lastModifiedBy>user</cp:lastModifiedBy>
  <cp:revision>3</cp:revision>
  <dcterms:created xsi:type="dcterms:W3CDTF">2013-10-14T01:27:59Z</dcterms:created>
  <dcterms:modified xsi:type="dcterms:W3CDTF">2014-09-24T08:47:04Z</dcterms:modified>
</cp:coreProperties>
</file>